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0" r:id="rId2"/>
    <p:sldId id="274" r:id="rId3"/>
    <p:sldId id="256" r:id="rId4"/>
    <p:sldId id="257" r:id="rId5"/>
    <p:sldId id="258" r:id="rId6"/>
    <p:sldId id="259" r:id="rId7"/>
    <p:sldId id="262" r:id="rId8"/>
    <p:sldId id="263" r:id="rId9"/>
    <p:sldId id="261" r:id="rId10"/>
    <p:sldId id="264" r:id="rId11"/>
    <p:sldId id="265" r:id="rId12"/>
    <p:sldId id="266" r:id="rId13"/>
    <p:sldId id="267" r:id="rId14"/>
    <p:sldId id="275" r:id="rId15"/>
    <p:sldId id="268" r:id="rId16"/>
    <p:sldId id="269" r:id="rId17"/>
    <p:sldId id="270" r:id="rId18"/>
    <p:sldId id="271" r:id="rId19"/>
    <p:sldId id="272" r:id="rId2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79" d="100"/>
          <a:sy n="79" d="100"/>
        </p:scale>
        <p:origin x="7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CFF6E0-E571-4975-8DE2-ED76CAC1831C}" type="datetimeFigureOut">
              <a:rPr lang="ko-KR" altLang="en-US" smtClean="0"/>
              <a:t>2023-04-14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A91082-14EF-410A-9CEB-9679A575DC87}" type="slidenum">
              <a:rPr lang="ko-KR" altLang="en-US" smtClean="0"/>
              <a:t>‹#›</a:t>
            </a:fld>
            <a:endParaRPr lang="ko-KR" altLang="en-US"/>
          </a:p>
        </p:txBody>
      </p:sp>
    </p:spTree>
    <p:extLst>
      <p:ext uri="{BB962C8B-B14F-4D97-AF65-F5344CB8AC3E}">
        <p14:creationId xmlns:p14="http://schemas.microsoft.com/office/powerpoint/2010/main" val="409093541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967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 we explained in last week, this shows how coco dataset is organized. In coco dataset, there are image files and </a:t>
            </a:r>
            <a:r>
              <a:rPr lang="en-US" altLang="ko-KR" dirty="0" err="1"/>
              <a:t>json</a:t>
            </a:r>
            <a:r>
              <a:rPr lang="en-US" altLang="ko-KR" dirty="0"/>
              <a:t> files which have </a:t>
            </a:r>
            <a:r>
              <a:rPr lang="en-US" altLang="ko-KR" dirty="0" err="1"/>
              <a:t>imformations</a:t>
            </a:r>
            <a:r>
              <a:rPr lang="en-US" altLang="ko-KR" dirty="0"/>
              <a:t> about image, like data class or bounding box.</a:t>
            </a:r>
          </a:p>
          <a:p>
            <a:r>
              <a:rPr lang="en-US" altLang="ko-KR" dirty="0"/>
              <a:t>In this week, we tried making our own dataset by making annotations in </a:t>
            </a:r>
            <a:r>
              <a:rPr lang="en-US" altLang="ko-KR" dirty="0" err="1"/>
              <a:t>json</a:t>
            </a:r>
            <a:r>
              <a:rPr lang="en-US" altLang="ko-KR" dirty="0"/>
              <a:t> file.</a:t>
            </a:r>
            <a:endParaRPr lang="ko-KR" altLang="en-US" dirty="0"/>
          </a:p>
        </p:txBody>
      </p:sp>
      <p:sp>
        <p:nvSpPr>
          <p:cNvPr id="4" name="슬라이드 번호 개체 틀 3"/>
          <p:cNvSpPr>
            <a:spLocks noGrp="1"/>
          </p:cNvSpPr>
          <p:nvPr>
            <p:ph type="sldNum" sz="quarter" idx="5"/>
          </p:nvPr>
        </p:nvSpPr>
        <p:spPr/>
        <p:txBody>
          <a:bodyPr/>
          <a:lstStyle/>
          <a:p>
            <a:fld id="{029A9D95-390B-4BF8-A8B9-D42F3516D7C0}" type="slidenum">
              <a:rPr lang="ko-KR" altLang="en-US" smtClean="0"/>
              <a:t>15</a:t>
            </a:fld>
            <a:endParaRPr lang="ko-KR" altLang="en-US"/>
          </a:p>
        </p:txBody>
      </p:sp>
    </p:spTree>
    <p:extLst>
      <p:ext uri="{BB962C8B-B14F-4D97-AF65-F5344CB8AC3E}">
        <p14:creationId xmlns:p14="http://schemas.microsoft.com/office/powerpoint/2010/main" val="2418458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is how we tried. We use program named </a:t>
            </a:r>
            <a:r>
              <a:rPr lang="en-US" altLang="ko-KR" dirty="0" err="1"/>
              <a:t>LabelImg</a:t>
            </a:r>
            <a:r>
              <a:rPr lang="en-US" altLang="ko-KR" dirty="0"/>
              <a:t> by </a:t>
            </a:r>
            <a:r>
              <a:rPr lang="en-US" altLang="ko-KR" dirty="0" err="1"/>
              <a:t>PyQt</a:t>
            </a:r>
            <a:r>
              <a:rPr lang="en-US" altLang="ko-KR" dirty="0"/>
              <a:t> in python. In there, we can change image to coco dataset to training Yolo model. </a:t>
            </a:r>
          </a:p>
          <a:p>
            <a:endParaRPr lang="ko-KR" altLang="en-US" dirty="0"/>
          </a:p>
        </p:txBody>
      </p:sp>
      <p:sp>
        <p:nvSpPr>
          <p:cNvPr id="4" name="슬라이드 번호 개체 틀 3"/>
          <p:cNvSpPr>
            <a:spLocks noGrp="1"/>
          </p:cNvSpPr>
          <p:nvPr>
            <p:ph type="sldNum" sz="quarter" idx="5"/>
          </p:nvPr>
        </p:nvSpPr>
        <p:spPr/>
        <p:txBody>
          <a:bodyPr/>
          <a:lstStyle/>
          <a:p>
            <a:fld id="{029A9D95-390B-4BF8-A8B9-D42F3516D7C0}" type="slidenum">
              <a:rPr lang="ko-KR" altLang="en-US" smtClean="0"/>
              <a:t>16</a:t>
            </a:fld>
            <a:endParaRPr lang="ko-KR" altLang="en-US"/>
          </a:p>
        </p:txBody>
      </p:sp>
    </p:spTree>
    <p:extLst>
      <p:ext uri="{BB962C8B-B14F-4D97-AF65-F5344CB8AC3E}">
        <p14:creationId xmlns:p14="http://schemas.microsoft.com/office/powerpoint/2010/main" val="2156288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First, we modified classes file to add our own data set. </a:t>
            </a:r>
          </a:p>
          <a:p>
            <a:r>
              <a:rPr lang="en-US" altLang="ko-KR" dirty="0"/>
              <a:t>And then, import images to </a:t>
            </a:r>
            <a:r>
              <a:rPr lang="en-US" altLang="ko-KR" dirty="0" err="1"/>
              <a:t>LabelImg</a:t>
            </a:r>
            <a:r>
              <a:rPr lang="en-US" altLang="ko-KR" dirty="0"/>
              <a:t> program. </a:t>
            </a:r>
          </a:p>
          <a:p>
            <a:r>
              <a:rPr lang="en-US" altLang="ko-KR" dirty="0"/>
              <a:t>Then, we can make bounding box and add class of object. Also we can add several bounding box or class of object in one image.</a:t>
            </a:r>
            <a:endParaRPr lang="ko-KR" altLang="en-US" dirty="0"/>
          </a:p>
        </p:txBody>
      </p:sp>
      <p:sp>
        <p:nvSpPr>
          <p:cNvPr id="4" name="슬라이드 번호 개체 틀 3"/>
          <p:cNvSpPr>
            <a:spLocks noGrp="1"/>
          </p:cNvSpPr>
          <p:nvPr>
            <p:ph type="sldNum" sz="quarter" idx="5"/>
          </p:nvPr>
        </p:nvSpPr>
        <p:spPr/>
        <p:txBody>
          <a:bodyPr/>
          <a:lstStyle/>
          <a:p>
            <a:fld id="{029A9D95-390B-4BF8-A8B9-D42F3516D7C0}" type="slidenum">
              <a:rPr lang="ko-KR" altLang="en-US" smtClean="0"/>
              <a:t>17</a:t>
            </a:fld>
            <a:endParaRPr lang="ko-KR" altLang="en-US"/>
          </a:p>
        </p:txBody>
      </p:sp>
    </p:spTree>
    <p:extLst>
      <p:ext uri="{BB962C8B-B14F-4D97-AF65-F5344CB8AC3E}">
        <p14:creationId xmlns:p14="http://schemas.microsoft.com/office/powerpoint/2010/main" val="2440053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After this process, Annotation file is generated for all images. It include number of class of object, and information about bounding box of object. This files can be used for training YOLO model. </a:t>
            </a:r>
          </a:p>
          <a:p>
            <a:r>
              <a:rPr lang="en-US" altLang="ko-KR" dirty="0"/>
              <a:t>And this data labeling and training will be in progress from next week.</a:t>
            </a:r>
            <a:endParaRPr lang="ko-KR" altLang="en-US" dirty="0"/>
          </a:p>
        </p:txBody>
      </p:sp>
      <p:sp>
        <p:nvSpPr>
          <p:cNvPr id="4" name="슬라이드 번호 개체 틀 3"/>
          <p:cNvSpPr>
            <a:spLocks noGrp="1"/>
          </p:cNvSpPr>
          <p:nvPr>
            <p:ph type="sldNum" sz="quarter" idx="5"/>
          </p:nvPr>
        </p:nvSpPr>
        <p:spPr/>
        <p:txBody>
          <a:bodyPr/>
          <a:lstStyle/>
          <a:p>
            <a:fld id="{029A9D95-390B-4BF8-A8B9-D42F3516D7C0}" type="slidenum">
              <a:rPr lang="ko-KR" altLang="en-US" smtClean="0"/>
              <a:t>18</a:t>
            </a:fld>
            <a:endParaRPr lang="ko-KR" altLang="en-US"/>
          </a:p>
        </p:txBody>
      </p:sp>
    </p:spTree>
    <p:extLst>
      <p:ext uri="{BB962C8B-B14F-4D97-AF65-F5344CB8AC3E}">
        <p14:creationId xmlns:p14="http://schemas.microsoft.com/office/powerpoint/2010/main" val="2727270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143639e70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143639e70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55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184c2b25d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184c2b25d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184c2b25d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184c2b25d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184c2b25d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184c2b25d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184c2b25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184c2b25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184c2b25d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184c2b25d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184c2b25d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184c2b25d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668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4C2ED1-2B1D-C604-2035-78309C62D4E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32DAE29A-F414-202F-C57F-813C0B856E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D9DC6E83-77E6-1A8F-AD3A-0DDF7B0CF510}"/>
              </a:ext>
            </a:extLst>
          </p:cNvPr>
          <p:cNvSpPr>
            <a:spLocks noGrp="1"/>
          </p:cNvSpPr>
          <p:nvPr>
            <p:ph type="dt" sz="half" idx="10"/>
          </p:nvPr>
        </p:nvSpPr>
        <p:spPr/>
        <p:txBody>
          <a:bodyPr/>
          <a:lstStyle/>
          <a:p>
            <a:fld id="{50F6790E-0D91-47FB-B015-127C5582DAE6}" type="datetimeFigureOut">
              <a:rPr lang="ko-KR" altLang="en-US" smtClean="0"/>
              <a:t>2023-04-14</a:t>
            </a:fld>
            <a:endParaRPr lang="ko-KR" altLang="en-US"/>
          </a:p>
        </p:txBody>
      </p:sp>
      <p:sp>
        <p:nvSpPr>
          <p:cNvPr id="5" name="바닥글 개체 틀 4">
            <a:extLst>
              <a:ext uri="{FF2B5EF4-FFF2-40B4-BE49-F238E27FC236}">
                <a16:creationId xmlns:a16="http://schemas.microsoft.com/office/drawing/2014/main" id="{DBD7675C-7646-B490-747A-E055120325F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BC39CC8-5BF8-4D34-B9AF-F380E0A6499B}"/>
              </a:ext>
            </a:extLst>
          </p:cNvPr>
          <p:cNvSpPr>
            <a:spLocks noGrp="1"/>
          </p:cNvSpPr>
          <p:nvPr>
            <p:ph type="sldNum" sz="quarter" idx="12"/>
          </p:nvPr>
        </p:nvSpPr>
        <p:spPr/>
        <p:txBody>
          <a:bodyPr/>
          <a:lstStyle/>
          <a:p>
            <a:fld id="{846FC157-019B-4522-87FD-5585D3B93591}" type="slidenum">
              <a:rPr lang="ko-KR" altLang="en-US" smtClean="0"/>
              <a:t>‹#›</a:t>
            </a:fld>
            <a:endParaRPr lang="ko-KR" altLang="en-US"/>
          </a:p>
        </p:txBody>
      </p:sp>
    </p:spTree>
    <p:extLst>
      <p:ext uri="{BB962C8B-B14F-4D97-AF65-F5344CB8AC3E}">
        <p14:creationId xmlns:p14="http://schemas.microsoft.com/office/powerpoint/2010/main" val="1926967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551D53-FA12-66DF-1B2B-BCF1913AF35E}"/>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0F4362F7-C4B5-557D-B9E7-19BF8EF61760}"/>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5D81BB6-9297-C78D-760D-A2A1BEB1C064}"/>
              </a:ext>
            </a:extLst>
          </p:cNvPr>
          <p:cNvSpPr>
            <a:spLocks noGrp="1"/>
          </p:cNvSpPr>
          <p:nvPr>
            <p:ph type="dt" sz="half" idx="10"/>
          </p:nvPr>
        </p:nvSpPr>
        <p:spPr/>
        <p:txBody>
          <a:bodyPr/>
          <a:lstStyle/>
          <a:p>
            <a:fld id="{50F6790E-0D91-47FB-B015-127C5582DAE6}" type="datetimeFigureOut">
              <a:rPr lang="ko-KR" altLang="en-US" smtClean="0"/>
              <a:t>2023-04-14</a:t>
            </a:fld>
            <a:endParaRPr lang="ko-KR" altLang="en-US"/>
          </a:p>
        </p:txBody>
      </p:sp>
      <p:sp>
        <p:nvSpPr>
          <p:cNvPr id="5" name="바닥글 개체 틀 4">
            <a:extLst>
              <a:ext uri="{FF2B5EF4-FFF2-40B4-BE49-F238E27FC236}">
                <a16:creationId xmlns:a16="http://schemas.microsoft.com/office/drawing/2014/main" id="{CA7FF9B3-9E02-CA32-6E39-EB363D19F12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301E304-F86F-37E4-97A0-852C8E3ED02A}"/>
              </a:ext>
            </a:extLst>
          </p:cNvPr>
          <p:cNvSpPr>
            <a:spLocks noGrp="1"/>
          </p:cNvSpPr>
          <p:nvPr>
            <p:ph type="sldNum" sz="quarter" idx="12"/>
          </p:nvPr>
        </p:nvSpPr>
        <p:spPr/>
        <p:txBody>
          <a:bodyPr/>
          <a:lstStyle/>
          <a:p>
            <a:fld id="{846FC157-019B-4522-87FD-5585D3B93591}" type="slidenum">
              <a:rPr lang="ko-KR" altLang="en-US" smtClean="0"/>
              <a:t>‹#›</a:t>
            </a:fld>
            <a:endParaRPr lang="ko-KR" altLang="en-US"/>
          </a:p>
        </p:txBody>
      </p:sp>
    </p:spTree>
    <p:extLst>
      <p:ext uri="{BB962C8B-B14F-4D97-AF65-F5344CB8AC3E}">
        <p14:creationId xmlns:p14="http://schemas.microsoft.com/office/powerpoint/2010/main" val="1102278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D93E1F89-C9C6-B539-136F-F64B60F0262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1787279-C4E4-C9A8-ADD1-14E1A9D44884}"/>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C1FAD1A-E31B-7486-417D-DC332B24F556}"/>
              </a:ext>
            </a:extLst>
          </p:cNvPr>
          <p:cNvSpPr>
            <a:spLocks noGrp="1"/>
          </p:cNvSpPr>
          <p:nvPr>
            <p:ph type="dt" sz="half" idx="10"/>
          </p:nvPr>
        </p:nvSpPr>
        <p:spPr/>
        <p:txBody>
          <a:bodyPr/>
          <a:lstStyle/>
          <a:p>
            <a:fld id="{50F6790E-0D91-47FB-B015-127C5582DAE6}" type="datetimeFigureOut">
              <a:rPr lang="ko-KR" altLang="en-US" smtClean="0"/>
              <a:t>2023-04-14</a:t>
            </a:fld>
            <a:endParaRPr lang="ko-KR" altLang="en-US"/>
          </a:p>
        </p:txBody>
      </p:sp>
      <p:sp>
        <p:nvSpPr>
          <p:cNvPr id="5" name="바닥글 개체 틀 4">
            <a:extLst>
              <a:ext uri="{FF2B5EF4-FFF2-40B4-BE49-F238E27FC236}">
                <a16:creationId xmlns:a16="http://schemas.microsoft.com/office/drawing/2014/main" id="{CBF9AB74-380D-3948-C907-7D64458290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66E3FDC-DBA6-9D42-123A-75C12F5F5DE7}"/>
              </a:ext>
            </a:extLst>
          </p:cNvPr>
          <p:cNvSpPr>
            <a:spLocks noGrp="1"/>
          </p:cNvSpPr>
          <p:nvPr>
            <p:ph type="sldNum" sz="quarter" idx="12"/>
          </p:nvPr>
        </p:nvSpPr>
        <p:spPr/>
        <p:txBody>
          <a:bodyPr/>
          <a:lstStyle/>
          <a:p>
            <a:fld id="{846FC157-019B-4522-87FD-5585D3B93591}" type="slidenum">
              <a:rPr lang="ko-KR" altLang="en-US" smtClean="0"/>
              <a:t>‹#›</a:t>
            </a:fld>
            <a:endParaRPr lang="ko-KR" altLang="en-US"/>
          </a:p>
        </p:txBody>
      </p:sp>
    </p:spTree>
    <p:extLst>
      <p:ext uri="{BB962C8B-B14F-4D97-AF65-F5344CB8AC3E}">
        <p14:creationId xmlns:p14="http://schemas.microsoft.com/office/powerpoint/2010/main" val="1861349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ko" smtClean="0"/>
              <a:pPr/>
              <a:t>‹#›</a:t>
            </a:fld>
            <a:endParaRPr lang="ko" altLang="en-US"/>
          </a:p>
        </p:txBody>
      </p:sp>
    </p:spTree>
    <p:extLst>
      <p:ext uri="{BB962C8B-B14F-4D97-AF65-F5344CB8AC3E}">
        <p14:creationId xmlns:p14="http://schemas.microsoft.com/office/powerpoint/2010/main" val="3285606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C5719A7-70B3-4441-CE1C-7006B6FA0E0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4E2941A-580F-C214-0CAF-95237BE3F79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BF660FA-59E7-34C5-355E-23268D335FE8}"/>
              </a:ext>
            </a:extLst>
          </p:cNvPr>
          <p:cNvSpPr>
            <a:spLocks noGrp="1"/>
          </p:cNvSpPr>
          <p:nvPr>
            <p:ph type="dt" sz="half" idx="10"/>
          </p:nvPr>
        </p:nvSpPr>
        <p:spPr/>
        <p:txBody>
          <a:bodyPr/>
          <a:lstStyle/>
          <a:p>
            <a:fld id="{50F6790E-0D91-47FB-B015-127C5582DAE6}" type="datetimeFigureOut">
              <a:rPr lang="ko-KR" altLang="en-US" smtClean="0"/>
              <a:t>2023-04-14</a:t>
            </a:fld>
            <a:endParaRPr lang="ko-KR" altLang="en-US"/>
          </a:p>
        </p:txBody>
      </p:sp>
      <p:sp>
        <p:nvSpPr>
          <p:cNvPr id="5" name="바닥글 개체 틀 4">
            <a:extLst>
              <a:ext uri="{FF2B5EF4-FFF2-40B4-BE49-F238E27FC236}">
                <a16:creationId xmlns:a16="http://schemas.microsoft.com/office/drawing/2014/main" id="{41CDE985-0C05-C711-4C2F-35FC97404C9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3F6C965-EA6E-A4ED-FA88-C0CCF0A78548}"/>
              </a:ext>
            </a:extLst>
          </p:cNvPr>
          <p:cNvSpPr>
            <a:spLocks noGrp="1"/>
          </p:cNvSpPr>
          <p:nvPr>
            <p:ph type="sldNum" sz="quarter" idx="12"/>
          </p:nvPr>
        </p:nvSpPr>
        <p:spPr/>
        <p:txBody>
          <a:bodyPr/>
          <a:lstStyle/>
          <a:p>
            <a:fld id="{846FC157-019B-4522-87FD-5585D3B93591}" type="slidenum">
              <a:rPr lang="ko-KR" altLang="en-US" smtClean="0"/>
              <a:t>‹#›</a:t>
            </a:fld>
            <a:endParaRPr lang="ko-KR" altLang="en-US"/>
          </a:p>
        </p:txBody>
      </p:sp>
    </p:spTree>
    <p:extLst>
      <p:ext uri="{BB962C8B-B14F-4D97-AF65-F5344CB8AC3E}">
        <p14:creationId xmlns:p14="http://schemas.microsoft.com/office/powerpoint/2010/main" val="1892229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2DE6BF-0EEE-7200-EC9D-3E9124FD46FD}"/>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6B07952-F5F8-BF25-553C-DFD46E8570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F8E3554B-9A61-8303-DE5D-5CA52A611572}"/>
              </a:ext>
            </a:extLst>
          </p:cNvPr>
          <p:cNvSpPr>
            <a:spLocks noGrp="1"/>
          </p:cNvSpPr>
          <p:nvPr>
            <p:ph type="dt" sz="half" idx="10"/>
          </p:nvPr>
        </p:nvSpPr>
        <p:spPr/>
        <p:txBody>
          <a:bodyPr/>
          <a:lstStyle/>
          <a:p>
            <a:fld id="{50F6790E-0D91-47FB-B015-127C5582DAE6}" type="datetimeFigureOut">
              <a:rPr lang="ko-KR" altLang="en-US" smtClean="0"/>
              <a:t>2023-04-14</a:t>
            </a:fld>
            <a:endParaRPr lang="ko-KR" altLang="en-US"/>
          </a:p>
        </p:txBody>
      </p:sp>
      <p:sp>
        <p:nvSpPr>
          <p:cNvPr id="5" name="바닥글 개체 틀 4">
            <a:extLst>
              <a:ext uri="{FF2B5EF4-FFF2-40B4-BE49-F238E27FC236}">
                <a16:creationId xmlns:a16="http://schemas.microsoft.com/office/drawing/2014/main" id="{61E9C030-B8C5-C3F6-781E-B89EBDCE7A6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89282D7-58D7-8CBC-B21E-DE4C8E7F00FD}"/>
              </a:ext>
            </a:extLst>
          </p:cNvPr>
          <p:cNvSpPr>
            <a:spLocks noGrp="1"/>
          </p:cNvSpPr>
          <p:nvPr>
            <p:ph type="sldNum" sz="quarter" idx="12"/>
          </p:nvPr>
        </p:nvSpPr>
        <p:spPr/>
        <p:txBody>
          <a:bodyPr/>
          <a:lstStyle/>
          <a:p>
            <a:fld id="{846FC157-019B-4522-87FD-5585D3B93591}" type="slidenum">
              <a:rPr lang="ko-KR" altLang="en-US" smtClean="0"/>
              <a:t>‹#›</a:t>
            </a:fld>
            <a:endParaRPr lang="ko-KR" altLang="en-US"/>
          </a:p>
        </p:txBody>
      </p:sp>
    </p:spTree>
    <p:extLst>
      <p:ext uri="{BB962C8B-B14F-4D97-AF65-F5344CB8AC3E}">
        <p14:creationId xmlns:p14="http://schemas.microsoft.com/office/powerpoint/2010/main" val="18249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2770B1-FD5C-0193-BABD-81A7978EF94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E2E86EB2-7499-A8E4-FE0F-300D53912923}"/>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BA95F24-EF05-D6BA-1120-7DC66EF4F5B1}"/>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FF69CEC8-DFED-C8FD-B0E0-74AE537BA5DA}"/>
              </a:ext>
            </a:extLst>
          </p:cNvPr>
          <p:cNvSpPr>
            <a:spLocks noGrp="1"/>
          </p:cNvSpPr>
          <p:nvPr>
            <p:ph type="dt" sz="half" idx="10"/>
          </p:nvPr>
        </p:nvSpPr>
        <p:spPr/>
        <p:txBody>
          <a:bodyPr/>
          <a:lstStyle/>
          <a:p>
            <a:fld id="{50F6790E-0D91-47FB-B015-127C5582DAE6}" type="datetimeFigureOut">
              <a:rPr lang="ko-KR" altLang="en-US" smtClean="0"/>
              <a:t>2023-04-14</a:t>
            </a:fld>
            <a:endParaRPr lang="ko-KR" altLang="en-US"/>
          </a:p>
        </p:txBody>
      </p:sp>
      <p:sp>
        <p:nvSpPr>
          <p:cNvPr id="6" name="바닥글 개체 틀 5">
            <a:extLst>
              <a:ext uri="{FF2B5EF4-FFF2-40B4-BE49-F238E27FC236}">
                <a16:creationId xmlns:a16="http://schemas.microsoft.com/office/drawing/2014/main" id="{A8E21FD4-6D2D-CBCE-34B9-C64C05A81C0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F67A618-5C45-0491-5C30-4F66013916BC}"/>
              </a:ext>
            </a:extLst>
          </p:cNvPr>
          <p:cNvSpPr>
            <a:spLocks noGrp="1"/>
          </p:cNvSpPr>
          <p:nvPr>
            <p:ph type="sldNum" sz="quarter" idx="12"/>
          </p:nvPr>
        </p:nvSpPr>
        <p:spPr/>
        <p:txBody>
          <a:bodyPr/>
          <a:lstStyle/>
          <a:p>
            <a:fld id="{846FC157-019B-4522-87FD-5585D3B93591}" type="slidenum">
              <a:rPr lang="ko-KR" altLang="en-US" smtClean="0"/>
              <a:t>‹#›</a:t>
            </a:fld>
            <a:endParaRPr lang="ko-KR" altLang="en-US"/>
          </a:p>
        </p:txBody>
      </p:sp>
    </p:spTree>
    <p:extLst>
      <p:ext uri="{BB962C8B-B14F-4D97-AF65-F5344CB8AC3E}">
        <p14:creationId xmlns:p14="http://schemas.microsoft.com/office/powerpoint/2010/main" val="362398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25B3FC-31BD-9DFD-512C-3DFFAC947875}"/>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7418F0F-880B-0CCF-358B-CE862E6DC0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4AD44B56-E169-B7C2-9202-4520C8EBC118}"/>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A0BC8F21-DB90-80D0-B70F-B1C40304EE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ADE7C313-C22F-23CB-2D23-3C4CE8B0F2F9}"/>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280AE77F-44BD-4E49-0B0D-FD532AC2EA2B}"/>
              </a:ext>
            </a:extLst>
          </p:cNvPr>
          <p:cNvSpPr>
            <a:spLocks noGrp="1"/>
          </p:cNvSpPr>
          <p:nvPr>
            <p:ph type="dt" sz="half" idx="10"/>
          </p:nvPr>
        </p:nvSpPr>
        <p:spPr/>
        <p:txBody>
          <a:bodyPr/>
          <a:lstStyle/>
          <a:p>
            <a:fld id="{50F6790E-0D91-47FB-B015-127C5582DAE6}" type="datetimeFigureOut">
              <a:rPr lang="ko-KR" altLang="en-US" smtClean="0"/>
              <a:t>2023-04-14</a:t>
            </a:fld>
            <a:endParaRPr lang="ko-KR" altLang="en-US"/>
          </a:p>
        </p:txBody>
      </p:sp>
      <p:sp>
        <p:nvSpPr>
          <p:cNvPr id="8" name="바닥글 개체 틀 7">
            <a:extLst>
              <a:ext uri="{FF2B5EF4-FFF2-40B4-BE49-F238E27FC236}">
                <a16:creationId xmlns:a16="http://schemas.microsoft.com/office/drawing/2014/main" id="{8D34A086-2999-AB4C-0BA2-B1415C878B2F}"/>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DA6D60C3-5984-057C-B2BD-3A2073AAC120}"/>
              </a:ext>
            </a:extLst>
          </p:cNvPr>
          <p:cNvSpPr>
            <a:spLocks noGrp="1"/>
          </p:cNvSpPr>
          <p:nvPr>
            <p:ph type="sldNum" sz="quarter" idx="12"/>
          </p:nvPr>
        </p:nvSpPr>
        <p:spPr/>
        <p:txBody>
          <a:bodyPr/>
          <a:lstStyle/>
          <a:p>
            <a:fld id="{846FC157-019B-4522-87FD-5585D3B93591}" type="slidenum">
              <a:rPr lang="ko-KR" altLang="en-US" smtClean="0"/>
              <a:t>‹#›</a:t>
            </a:fld>
            <a:endParaRPr lang="ko-KR" altLang="en-US"/>
          </a:p>
        </p:txBody>
      </p:sp>
    </p:spTree>
    <p:extLst>
      <p:ext uri="{BB962C8B-B14F-4D97-AF65-F5344CB8AC3E}">
        <p14:creationId xmlns:p14="http://schemas.microsoft.com/office/powerpoint/2010/main" val="3014575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C3E51C-76D9-5C69-0540-36061E1860CA}"/>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87D01198-CF12-9B3A-F0A0-670B4D8F96E8}"/>
              </a:ext>
            </a:extLst>
          </p:cNvPr>
          <p:cNvSpPr>
            <a:spLocks noGrp="1"/>
          </p:cNvSpPr>
          <p:nvPr>
            <p:ph type="dt" sz="half" idx="10"/>
          </p:nvPr>
        </p:nvSpPr>
        <p:spPr/>
        <p:txBody>
          <a:bodyPr/>
          <a:lstStyle/>
          <a:p>
            <a:fld id="{50F6790E-0D91-47FB-B015-127C5582DAE6}" type="datetimeFigureOut">
              <a:rPr lang="ko-KR" altLang="en-US" smtClean="0"/>
              <a:t>2023-04-14</a:t>
            </a:fld>
            <a:endParaRPr lang="ko-KR" altLang="en-US"/>
          </a:p>
        </p:txBody>
      </p:sp>
      <p:sp>
        <p:nvSpPr>
          <p:cNvPr id="4" name="바닥글 개체 틀 3">
            <a:extLst>
              <a:ext uri="{FF2B5EF4-FFF2-40B4-BE49-F238E27FC236}">
                <a16:creationId xmlns:a16="http://schemas.microsoft.com/office/drawing/2014/main" id="{8EFA99AA-C2F9-8307-D70A-A3F77FD3B1D6}"/>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35AC24CE-40E9-59C7-A27F-B1F0B6E16B66}"/>
              </a:ext>
            </a:extLst>
          </p:cNvPr>
          <p:cNvSpPr>
            <a:spLocks noGrp="1"/>
          </p:cNvSpPr>
          <p:nvPr>
            <p:ph type="sldNum" sz="quarter" idx="12"/>
          </p:nvPr>
        </p:nvSpPr>
        <p:spPr/>
        <p:txBody>
          <a:bodyPr/>
          <a:lstStyle/>
          <a:p>
            <a:fld id="{846FC157-019B-4522-87FD-5585D3B93591}" type="slidenum">
              <a:rPr lang="ko-KR" altLang="en-US" smtClean="0"/>
              <a:t>‹#›</a:t>
            </a:fld>
            <a:endParaRPr lang="ko-KR" altLang="en-US"/>
          </a:p>
        </p:txBody>
      </p:sp>
    </p:spTree>
    <p:extLst>
      <p:ext uri="{BB962C8B-B14F-4D97-AF65-F5344CB8AC3E}">
        <p14:creationId xmlns:p14="http://schemas.microsoft.com/office/powerpoint/2010/main" val="1853960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3B813F9-A95A-9D45-021F-E852B96426A9}"/>
              </a:ext>
            </a:extLst>
          </p:cNvPr>
          <p:cNvSpPr>
            <a:spLocks noGrp="1"/>
          </p:cNvSpPr>
          <p:nvPr>
            <p:ph type="dt" sz="half" idx="10"/>
          </p:nvPr>
        </p:nvSpPr>
        <p:spPr/>
        <p:txBody>
          <a:bodyPr/>
          <a:lstStyle/>
          <a:p>
            <a:fld id="{50F6790E-0D91-47FB-B015-127C5582DAE6}" type="datetimeFigureOut">
              <a:rPr lang="ko-KR" altLang="en-US" smtClean="0"/>
              <a:t>2023-04-14</a:t>
            </a:fld>
            <a:endParaRPr lang="ko-KR" altLang="en-US"/>
          </a:p>
        </p:txBody>
      </p:sp>
      <p:sp>
        <p:nvSpPr>
          <p:cNvPr id="3" name="바닥글 개체 틀 2">
            <a:extLst>
              <a:ext uri="{FF2B5EF4-FFF2-40B4-BE49-F238E27FC236}">
                <a16:creationId xmlns:a16="http://schemas.microsoft.com/office/drawing/2014/main" id="{74E712A5-51B9-8400-2E3D-11E00D89D89B}"/>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B4488F49-D428-9B0C-D5D6-0173A44B9704}"/>
              </a:ext>
            </a:extLst>
          </p:cNvPr>
          <p:cNvSpPr>
            <a:spLocks noGrp="1"/>
          </p:cNvSpPr>
          <p:nvPr>
            <p:ph type="sldNum" sz="quarter" idx="12"/>
          </p:nvPr>
        </p:nvSpPr>
        <p:spPr/>
        <p:txBody>
          <a:bodyPr/>
          <a:lstStyle/>
          <a:p>
            <a:fld id="{846FC157-019B-4522-87FD-5585D3B93591}" type="slidenum">
              <a:rPr lang="ko-KR" altLang="en-US" smtClean="0"/>
              <a:t>‹#›</a:t>
            </a:fld>
            <a:endParaRPr lang="ko-KR" altLang="en-US"/>
          </a:p>
        </p:txBody>
      </p:sp>
    </p:spTree>
    <p:extLst>
      <p:ext uri="{BB962C8B-B14F-4D97-AF65-F5344CB8AC3E}">
        <p14:creationId xmlns:p14="http://schemas.microsoft.com/office/powerpoint/2010/main" val="2573022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9E8BB8-AF35-DC92-DC29-A4176800550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3601E4B0-5ECE-282D-976D-07ED8ED5D0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22F4766-3EA0-1469-3166-3064EFF897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F43564A5-B7B0-94B4-FC4B-60DAA3A2DB59}"/>
              </a:ext>
            </a:extLst>
          </p:cNvPr>
          <p:cNvSpPr>
            <a:spLocks noGrp="1"/>
          </p:cNvSpPr>
          <p:nvPr>
            <p:ph type="dt" sz="half" idx="10"/>
          </p:nvPr>
        </p:nvSpPr>
        <p:spPr/>
        <p:txBody>
          <a:bodyPr/>
          <a:lstStyle/>
          <a:p>
            <a:fld id="{50F6790E-0D91-47FB-B015-127C5582DAE6}" type="datetimeFigureOut">
              <a:rPr lang="ko-KR" altLang="en-US" smtClean="0"/>
              <a:t>2023-04-14</a:t>
            </a:fld>
            <a:endParaRPr lang="ko-KR" altLang="en-US"/>
          </a:p>
        </p:txBody>
      </p:sp>
      <p:sp>
        <p:nvSpPr>
          <p:cNvPr id="6" name="바닥글 개체 틀 5">
            <a:extLst>
              <a:ext uri="{FF2B5EF4-FFF2-40B4-BE49-F238E27FC236}">
                <a16:creationId xmlns:a16="http://schemas.microsoft.com/office/drawing/2014/main" id="{E3D80F5A-A923-5053-867D-651F1056D49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75AAE69-684F-9CBA-B5ED-4B41EC25ABB0}"/>
              </a:ext>
            </a:extLst>
          </p:cNvPr>
          <p:cNvSpPr>
            <a:spLocks noGrp="1"/>
          </p:cNvSpPr>
          <p:nvPr>
            <p:ph type="sldNum" sz="quarter" idx="12"/>
          </p:nvPr>
        </p:nvSpPr>
        <p:spPr/>
        <p:txBody>
          <a:bodyPr/>
          <a:lstStyle/>
          <a:p>
            <a:fld id="{846FC157-019B-4522-87FD-5585D3B93591}" type="slidenum">
              <a:rPr lang="ko-KR" altLang="en-US" smtClean="0"/>
              <a:t>‹#›</a:t>
            </a:fld>
            <a:endParaRPr lang="ko-KR" altLang="en-US"/>
          </a:p>
        </p:txBody>
      </p:sp>
    </p:spTree>
    <p:extLst>
      <p:ext uri="{BB962C8B-B14F-4D97-AF65-F5344CB8AC3E}">
        <p14:creationId xmlns:p14="http://schemas.microsoft.com/office/powerpoint/2010/main" val="3112094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D08A3D4-05A8-8F9E-9FC7-0CE485BA64E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82E87E54-9403-AC96-D434-7E23B032C8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3DA9DD30-ECBB-861A-29F1-0D4BC96B3D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C1F9B72-3CAA-EE33-7D93-A98AB7B268DD}"/>
              </a:ext>
            </a:extLst>
          </p:cNvPr>
          <p:cNvSpPr>
            <a:spLocks noGrp="1"/>
          </p:cNvSpPr>
          <p:nvPr>
            <p:ph type="dt" sz="half" idx="10"/>
          </p:nvPr>
        </p:nvSpPr>
        <p:spPr/>
        <p:txBody>
          <a:bodyPr/>
          <a:lstStyle/>
          <a:p>
            <a:fld id="{50F6790E-0D91-47FB-B015-127C5582DAE6}" type="datetimeFigureOut">
              <a:rPr lang="ko-KR" altLang="en-US" smtClean="0"/>
              <a:t>2023-04-14</a:t>
            </a:fld>
            <a:endParaRPr lang="ko-KR" altLang="en-US"/>
          </a:p>
        </p:txBody>
      </p:sp>
      <p:sp>
        <p:nvSpPr>
          <p:cNvPr id="6" name="바닥글 개체 틀 5">
            <a:extLst>
              <a:ext uri="{FF2B5EF4-FFF2-40B4-BE49-F238E27FC236}">
                <a16:creationId xmlns:a16="http://schemas.microsoft.com/office/drawing/2014/main" id="{03FABCD0-D349-3D23-3FD2-D654C82734C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347B90D-E6E1-917E-A0DC-63551D868F59}"/>
              </a:ext>
            </a:extLst>
          </p:cNvPr>
          <p:cNvSpPr>
            <a:spLocks noGrp="1"/>
          </p:cNvSpPr>
          <p:nvPr>
            <p:ph type="sldNum" sz="quarter" idx="12"/>
          </p:nvPr>
        </p:nvSpPr>
        <p:spPr/>
        <p:txBody>
          <a:bodyPr/>
          <a:lstStyle/>
          <a:p>
            <a:fld id="{846FC157-019B-4522-87FD-5585D3B93591}" type="slidenum">
              <a:rPr lang="ko-KR" altLang="en-US" smtClean="0"/>
              <a:t>‹#›</a:t>
            </a:fld>
            <a:endParaRPr lang="ko-KR" altLang="en-US"/>
          </a:p>
        </p:txBody>
      </p:sp>
    </p:spTree>
    <p:extLst>
      <p:ext uri="{BB962C8B-B14F-4D97-AF65-F5344CB8AC3E}">
        <p14:creationId xmlns:p14="http://schemas.microsoft.com/office/powerpoint/2010/main" val="406716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4521FAB-4C72-04AF-B678-E8696E31C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3A8942C-0D41-A4F4-943F-A09170FF93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8C9A80A-AB78-92D8-FEAE-5049DFAE2E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F6790E-0D91-47FB-B015-127C5582DAE6}" type="datetimeFigureOut">
              <a:rPr lang="ko-KR" altLang="en-US" smtClean="0"/>
              <a:t>2023-04-14</a:t>
            </a:fld>
            <a:endParaRPr lang="ko-KR" altLang="en-US"/>
          </a:p>
        </p:txBody>
      </p:sp>
      <p:sp>
        <p:nvSpPr>
          <p:cNvPr id="5" name="바닥글 개체 틀 4">
            <a:extLst>
              <a:ext uri="{FF2B5EF4-FFF2-40B4-BE49-F238E27FC236}">
                <a16:creationId xmlns:a16="http://schemas.microsoft.com/office/drawing/2014/main" id="{CDB79B8A-E54B-E2D5-76DC-1E05D1E0E1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C8D66DF-3BE4-ADD3-A57B-20394A731B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6FC157-019B-4522-87FD-5585D3B93591}" type="slidenum">
              <a:rPr lang="ko-KR" altLang="en-US" smtClean="0"/>
              <a:t>‹#›</a:t>
            </a:fld>
            <a:endParaRPr lang="ko-KR" altLang="en-US"/>
          </a:p>
        </p:txBody>
      </p:sp>
    </p:spTree>
    <p:extLst>
      <p:ext uri="{BB962C8B-B14F-4D97-AF65-F5344CB8AC3E}">
        <p14:creationId xmlns:p14="http://schemas.microsoft.com/office/powerpoint/2010/main" val="1709845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ight It Up Blue for Autism Awareness :: Ft. Carson :: US ...">
            <a:extLst>
              <a:ext uri="{FF2B5EF4-FFF2-40B4-BE49-F238E27FC236}">
                <a16:creationId xmlns:a16="http://schemas.microsoft.com/office/drawing/2014/main" id="{D9E9812F-3CE7-793F-0569-2849AFDDF09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제목 1">
            <a:extLst>
              <a:ext uri="{FF2B5EF4-FFF2-40B4-BE49-F238E27FC236}">
                <a16:creationId xmlns:a16="http://schemas.microsoft.com/office/drawing/2014/main" id="{9333765C-0541-F229-2182-731DBA515F27}"/>
              </a:ext>
            </a:extLst>
          </p:cNvPr>
          <p:cNvSpPr txBox="1">
            <a:spLocks/>
          </p:cNvSpPr>
          <p:nvPr/>
        </p:nvSpPr>
        <p:spPr>
          <a:xfrm>
            <a:off x="312682" y="553242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ko-KR" dirty="0">
                <a:solidFill>
                  <a:schemeClr val="bg1"/>
                </a:solidFill>
              </a:rPr>
              <a:t>Team D: </a:t>
            </a:r>
            <a:r>
              <a:rPr lang="ko-KR" altLang="en-US" dirty="0" err="1">
                <a:solidFill>
                  <a:schemeClr val="bg1"/>
                </a:solidFill>
              </a:rPr>
              <a:t>삼김이최고</a:t>
            </a:r>
            <a:endParaRPr lang="ko-KR" altLang="en-US" dirty="0">
              <a:solidFill>
                <a:schemeClr val="bg1"/>
              </a:solidFill>
            </a:endParaRPr>
          </a:p>
        </p:txBody>
      </p:sp>
    </p:spTree>
    <p:extLst>
      <p:ext uri="{BB962C8B-B14F-4D97-AF65-F5344CB8AC3E}">
        <p14:creationId xmlns:p14="http://schemas.microsoft.com/office/powerpoint/2010/main" val="3184813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2931079" y="1731524"/>
            <a:ext cx="6047551" cy="4922193"/>
          </a:xfrm>
          <a:prstGeom prst="rect">
            <a:avLst/>
          </a:prstGeom>
          <a:noFill/>
          <a:ln>
            <a:noFill/>
          </a:ln>
        </p:spPr>
      </p:pic>
      <p:sp>
        <p:nvSpPr>
          <p:cNvPr id="76" name="Google Shape;76;p16"/>
          <p:cNvSpPr txBox="1">
            <a:spLocks noGrp="1"/>
          </p:cNvSpPr>
          <p:nvPr>
            <p:ph type="title" idx="4294967295"/>
          </p:nvPr>
        </p:nvSpPr>
        <p:spPr>
          <a:xfrm>
            <a:off x="415600" y="293200"/>
            <a:ext cx="11360800" cy="763600"/>
          </a:xfrm>
          <a:prstGeom prst="rect">
            <a:avLst/>
          </a:prstGeom>
        </p:spPr>
        <p:txBody>
          <a:bodyPr spcFirstLastPara="1" vert="horz" wrap="square" lIns="121900" tIns="121900" rIns="121900" bIns="121900" rtlCol="0" anchor="t" anchorCtr="0">
            <a:normAutofit fontScale="90000"/>
          </a:bodyPr>
          <a:lstStyle/>
          <a:p>
            <a:pPr>
              <a:spcBef>
                <a:spcPts val="0"/>
              </a:spcBef>
            </a:pPr>
            <a:r>
              <a:rPr lang="en-US" altLang="ko" dirty="0"/>
              <a:t>R</a:t>
            </a:r>
            <a:r>
              <a:rPr lang="ko" dirty="0"/>
              <a:t>esult</a:t>
            </a:r>
            <a:br>
              <a:rPr lang="en-US" altLang="ko" dirty="0"/>
            </a:br>
            <a:r>
              <a:rPr lang="ko" dirty="0"/>
              <a:t> </a:t>
            </a:r>
            <a:r>
              <a:rPr lang="en-US" altLang="ko" dirty="0"/>
              <a:t>- </a:t>
            </a:r>
            <a:r>
              <a:rPr lang="ko" dirty="0"/>
              <a:t>fear</a:t>
            </a:r>
            <a:r>
              <a:rPr lang="en-US" altLang="ko" dirty="0"/>
              <a:t>,</a:t>
            </a:r>
            <a:r>
              <a:rPr lang="ko" dirty="0"/>
              <a:t> anger, sad: fair</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US" altLang="ko" dirty="0"/>
              <a:t>P</a:t>
            </a:r>
            <a:r>
              <a:rPr lang="ko" dirty="0"/>
              <a:t>roblem : </a:t>
            </a:r>
            <a:r>
              <a:rPr lang="en-US" altLang="ko" sz="3000" dirty="0">
                <a:highlight>
                  <a:srgbClr val="FDFDFD"/>
                </a:highlight>
                <a:latin typeface="Microsoft Yahei"/>
                <a:ea typeface="Microsoft Yahei"/>
                <a:cs typeface="Microsoft Yahei"/>
                <a:sym typeface="Microsoft Yahei"/>
              </a:rPr>
              <a:t>low recognition of happiness</a:t>
            </a:r>
            <a:endParaRPr dirty="0"/>
          </a:p>
        </p:txBody>
      </p:sp>
      <p:sp>
        <p:nvSpPr>
          <p:cNvPr id="82" name="Google Shape;82;p17"/>
          <p:cNvSpPr txBox="1">
            <a:spLocks noGrp="1"/>
          </p:cNvSpPr>
          <p:nvPr>
            <p:ph type="body" idx="1"/>
          </p:nvPr>
        </p:nvSpPr>
        <p:spPr>
          <a:xfrm>
            <a:off x="7372600" y="1536633"/>
            <a:ext cx="44036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ko"/>
              <a:t>positive (happiness) 감정의 인식률이 낮음.</a:t>
            </a:r>
            <a:endParaRPr/>
          </a:p>
        </p:txBody>
      </p:sp>
      <p:pic>
        <p:nvPicPr>
          <p:cNvPr id="83" name="Google Shape;83;p17"/>
          <p:cNvPicPr preferRelativeResize="0"/>
          <p:nvPr/>
        </p:nvPicPr>
        <p:blipFill>
          <a:blip r:embed="rId3">
            <a:alphaModFix/>
          </a:blip>
          <a:stretch>
            <a:fillRect/>
          </a:stretch>
        </p:blipFill>
        <p:spPr>
          <a:xfrm>
            <a:off x="415616" y="1536649"/>
            <a:ext cx="6845245" cy="4555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9" name="Google Shape;89;p18"/>
          <p:cNvSpPr txBox="1">
            <a:spLocks noGrp="1"/>
          </p:cNvSpPr>
          <p:nvPr>
            <p:ph type="body" idx="1"/>
          </p:nvPr>
        </p:nvSpPr>
        <p:spPr>
          <a:xfrm>
            <a:off x="1008233" y="4757200"/>
            <a:ext cx="10638800" cy="2100800"/>
          </a:xfrm>
          <a:prstGeom prst="rect">
            <a:avLst/>
          </a:prstGeom>
        </p:spPr>
        <p:txBody>
          <a:bodyPr spcFirstLastPara="1" vert="horz" wrap="square" lIns="121900" tIns="121900" rIns="121900" bIns="121900" rtlCol="0" anchor="t" anchorCtr="0">
            <a:normAutofit fontScale="92500" lnSpcReduction="10000"/>
          </a:bodyPr>
          <a:lstStyle/>
          <a:p>
            <a:pPr indent="-422899">
              <a:spcBef>
                <a:spcPts val="1600"/>
              </a:spcBef>
              <a:buSzPct val="100000"/>
              <a:buAutoNum type="arabicPeriod"/>
            </a:pPr>
            <a:r>
              <a:rPr lang="ko" dirty="0"/>
              <a:t>표에 표시된 데이터의 양은 2000개가 넘지만 augmentation(x3)진행된 양이라 raw dataset의 양은 적음.</a:t>
            </a:r>
            <a:endParaRPr dirty="0"/>
          </a:p>
          <a:p>
            <a:pPr indent="-422899">
              <a:buSzPct val="100000"/>
              <a:buAutoNum type="arabicPeriod"/>
            </a:pPr>
            <a:r>
              <a:rPr lang="ko" dirty="0"/>
              <a:t>다른 감정 데이터셋의 표정은 과장된 사진위주로 raw dataset이 구성되었으나 positive(happiness)의 경우 약한 미소를 띄는 정도도 positive에 포함이 되어서 구분이 어려움</a:t>
            </a:r>
            <a:endParaRPr dirty="0"/>
          </a:p>
        </p:txBody>
      </p:sp>
      <p:pic>
        <p:nvPicPr>
          <p:cNvPr id="90" name="Google Shape;90;p18"/>
          <p:cNvPicPr preferRelativeResize="0"/>
          <p:nvPr/>
        </p:nvPicPr>
        <p:blipFill rotWithShape="1">
          <a:blip r:embed="rId3">
            <a:alphaModFix/>
          </a:blip>
          <a:srcRect r="47159" b="47473"/>
          <a:stretch/>
        </p:blipFill>
        <p:spPr>
          <a:xfrm>
            <a:off x="1301700" y="1207767"/>
            <a:ext cx="3623867" cy="3602299"/>
          </a:xfrm>
          <a:prstGeom prst="rect">
            <a:avLst/>
          </a:prstGeom>
          <a:noFill/>
          <a:ln>
            <a:noFill/>
          </a:ln>
        </p:spPr>
      </p:pic>
      <p:pic>
        <p:nvPicPr>
          <p:cNvPr id="91" name="Google Shape;91;p18"/>
          <p:cNvPicPr preferRelativeResize="0"/>
          <p:nvPr/>
        </p:nvPicPr>
        <p:blipFill>
          <a:blip r:embed="rId4">
            <a:alphaModFix/>
          </a:blip>
          <a:stretch>
            <a:fillRect/>
          </a:stretch>
        </p:blipFill>
        <p:spPr>
          <a:xfrm>
            <a:off x="5283949" y="766331"/>
            <a:ext cx="5987765" cy="3990869"/>
          </a:xfrm>
          <a:prstGeom prst="rect">
            <a:avLst/>
          </a:prstGeom>
          <a:noFill/>
          <a:ln>
            <a:noFill/>
          </a:ln>
        </p:spPr>
      </p:pic>
      <p:cxnSp>
        <p:nvCxnSpPr>
          <p:cNvPr id="92" name="Google Shape;92;p18"/>
          <p:cNvCxnSpPr/>
          <p:nvPr/>
        </p:nvCxnSpPr>
        <p:spPr>
          <a:xfrm>
            <a:off x="9357533" y="2247500"/>
            <a:ext cx="840400" cy="0"/>
          </a:xfrm>
          <a:prstGeom prst="straightConnector1">
            <a:avLst/>
          </a:prstGeom>
          <a:noFill/>
          <a:ln w="19050" cap="flat" cmpd="sng">
            <a:solidFill>
              <a:schemeClr val="dk2"/>
            </a:solidFill>
            <a:prstDash val="solid"/>
            <a:round/>
            <a:headEnd type="none" w="med" len="med"/>
            <a:tailEnd type="none" w="med" len="med"/>
          </a:ln>
        </p:spPr>
      </p:cxnSp>
      <p:cxnSp>
        <p:nvCxnSpPr>
          <p:cNvPr id="93" name="Google Shape;93;p18"/>
          <p:cNvCxnSpPr/>
          <p:nvPr/>
        </p:nvCxnSpPr>
        <p:spPr>
          <a:xfrm>
            <a:off x="9357533" y="2398200"/>
            <a:ext cx="840400" cy="0"/>
          </a:xfrm>
          <a:prstGeom prst="straightConnector1">
            <a:avLst/>
          </a:prstGeom>
          <a:noFill/>
          <a:ln w="19050" cap="flat" cmpd="sng">
            <a:solidFill>
              <a:schemeClr val="dk2"/>
            </a:solidFill>
            <a:prstDash val="solid"/>
            <a:round/>
            <a:headEnd type="none" w="med" len="med"/>
            <a:tailEnd type="none" w="med" len="med"/>
          </a:ln>
        </p:spPr>
      </p:cxnSp>
      <p:cxnSp>
        <p:nvCxnSpPr>
          <p:cNvPr id="94" name="Google Shape;94;p18"/>
          <p:cNvCxnSpPr/>
          <p:nvPr/>
        </p:nvCxnSpPr>
        <p:spPr>
          <a:xfrm>
            <a:off x="9357533" y="2096800"/>
            <a:ext cx="840400" cy="0"/>
          </a:xfrm>
          <a:prstGeom prst="straightConnector1">
            <a:avLst/>
          </a:prstGeom>
          <a:noFill/>
          <a:ln w="19050" cap="flat" cmpd="sng">
            <a:solidFill>
              <a:schemeClr val="dk2"/>
            </a:solidFill>
            <a:prstDash val="solid"/>
            <a:round/>
            <a:headEnd type="none" w="med" len="med"/>
            <a:tailEnd type="none" w="med" len="med"/>
          </a:ln>
        </p:spPr>
      </p:cxnSp>
      <p:cxnSp>
        <p:nvCxnSpPr>
          <p:cNvPr id="95" name="Google Shape;95;p18"/>
          <p:cNvCxnSpPr/>
          <p:nvPr/>
        </p:nvCxnSpPr>
        <p:spPr>
          <a:xfrm>
            <a:off x="9564797" y="1401115"/>
            <a:ext cx="840400" cy="0"/>
          </a:xfrm>
          <a:prstGeom prst="straightConnector1">
            <a:avLst/>
          </a:prstGeom>
          <a:noFill/>
          <a:ln w="19050" cap="flat" cmpd="sng">
            <a:solidFill>
              <a:schemeClr val="dk2"/>
            </a:solidFill>
            <a:prstDash val="solid"/>
            <a:round/>
            <a:headEnd type="none" w="med" len="med"/>
            <a:tailEnd type="none" w="med" len="med"/>
          </a:ln>
        </p:spPr>
      </p:cxnSp>
      <p:sp>
        <p:nvSpPr>
          <p:cNvPr id="96" name="Google Shape;96;p18"/>
          <p:cNvSpPr/>
          <p:nvPr/>
        </p:nvSpPr>
        <p:spPr>
          <a:xfrm>
            <a:off x="9420733" y="2457532"/>
            <a:ext cx="840400" cy="198865"/>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97" name="Google Shape;97;p18"/>
          <p:cNvCxnSpPr>
            <a:cxnSpLocks/>
            <a:endCxn id="96" idx="2"/>
          </p:cNvCxnSpPr>
          <p:nvPr/>
        </p:nvCxnSpPr>
        <p:spPr>
          <a:xfrm flipV="1">
            <a:off x="6837133" y="2556965"/>
            <a:ext cx="2583600" cy="467768"/>
          </a:xfrm>
          <a:prstGeom prst="straightConnector1">
            <a:avLst/>
          </a:prstGeom>
          <a:noFill/>
          <a:ln w="19050" cap="flat" cmpd="sng">
            <a:solidFill>
              <a:srgbClr val="FF0000"/>
            </a:solidFill>
            <a:prstDash val="solid"/>
            <a:round/>
            <a:headEnd type="none" w="med" len="med"/>
            <a:tailEnd type="triangle" w="med" len="med"/>
          </a:ln>
        </p:spPr>
      </p:cxnSp>
      <p:pic>
        <p:nvPicPr>
          <p:cNvPr id="4" name="그림 3" descr="차트이(가) 표시된 사진&#10;&#10;자동 생성된 설명">
            <a:extLst>
              <a:ext uri="{FF2B5EF4-FFF2-40B4-BE49-F238E27FC236}">
                <a16:creationId xmlns:a16="http://schemas.microsoft.com/office/drawing/2014/main" id="{D79AD25F-3EC0-7739-9C31-C154D1A98E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8" name="Google Shape;88;p18"/>
          <p:cNvSpPr txBox="1">
            <a:spLocks noGrp="1"/>
          </p:cNvSpPr>
          <p:nvPr>
            <p:ph type="title"/>
          </p:nvPr>
        </p:nvSpPr>
        <p:spPr>
          <a:xfrm>
            <a:off x="415600" y="584199"/>
            <a:ext cx="4868349" cy="763600"/>
          </a:xfrm>
          <a:prstGeom prst="rect">
            <a:avLst/>
          </a:prstGeom>
          <a:solidFill>
            <a:schemeClr val="bg1"/>
          </a:solidFill>
        </p:spPr>
        <p:txBody>
          <a:bodyPr spcFirstLastPara="1" vert="horz" wrap="square" lIns="121900" tIns="121900" rIns="121900" bIns="121900" rtlCol="0" anchor="t" anchorCtr="0">
            <a:normAutofit fontScale="90000"/>
          </a:bodyPr>
          <a:lstStyle/>
          <a:p>
            <a:r>
              <a:rPr lang="en-US" altLang="ko" dirty="0"/>
              <a:t>R</a:t>
            </a:r>
            <a:r>
              <a:rPr lang="ko" dirty="0"/>
              <a:t>eason</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US" dirty="0"/>
              <a:t>Solution Plan</a:t>
            </a:r>
            <a:endParaRPr dirty="0"/>
          </a:p>
        </p:txBody>
      </p:sp>
      <p:sp>
        <p:nvSpPr>
          <p:cNvPr id="103" name="Google Shape;103;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lnSpc>
                <a:spcPct val="150000"/>
              </a:lnSpc>
              <a:buAutoNum type="arabicPeriod"/>
            </a:pPr>
            <a:r>
              <a:rPr lang="ko" dirty="0">
                <a:latin typeface="Arial" panose="020B0604020202020204" pitchFamily="34" charset="0"/>
                <a:cs typeface="Arial" panose="020B0604020202020204" pitchFamily="34" charset="0"/>
              </a:rPr>
              <a:t>기존에 yolov8m.pt로 모델링작업 =&gt; yolov8x.pt로 작업 변경</a:t>
            </a:r>
            <a:endParaRPr dirty="0">
              <a:latin typeface="Arial" panose="020B0604020202020204" pitchFamily="34" charset="0"/>
              <a:cs typeface="Arial" panose="020B0604020202020204" pitchFamily="34" charset="0"/>
            </a:endParaRPr>
          </a:p>
          <a:p>
            <a:pPr>
              <a:lnSpc>
                <a:spcPct val="150000"/>
              </a:lnSpc>
              <a:buAutoNum type="arabicPeriod"/>
            </a:pPr>
            <a:r>
              <a:rPr lang="ko" dirty="0">
                <a:latin typeface="Arial" panose="020B0604020202020204" pitchFamily="34" charset="0"/>
                <a:cs typeface="Arial" panose="020B0604020202020204" pitchFamily="34" charset="0"/>
              </a:rPr>
              <a:t>positive(happiness) raw dataset 추가작업</a:t>
            </a:r>
            <a:endParaRPr dirty="0">
              <a:latin typeface="Arial" panose="020B0604020202020204" pitchFamily="34" charset="0"/>
              <a:cs typeface="Arial" panose="020B0604020202020204" pitchFamily="34" charset="0"/>
            </a:endParaRPr>
          </a:p>
          <a:p>
            <a:pPr>
              <a:lnSpc>
                <a:spcPct val="150000"/>
              </a:lnSpc>
              <a:buAutoNum type="arabicPeriod"/>
            </a:pPr>
            <a:r>
              <a:rPr lang="ko" dirty="0">
                <a:latin typeface="Arial" panose="020B0604020202020204" pitchFamily="34" charset="0"/>
                <a:cs typeface="Arial" panose="020B0604020202020204" pitchFamily="34" charset="0"/>
              </a:rPr>
              <a:t>무표정이 positive와 구분되도록 neutral dataset 추가</a:t>
            </a:r>
            <a:endParaRPr dirty="0">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US" altLang="ko" dirty="0"/>
              <a:t>COCO Dataset</a:t>
            </a:r>
            <a:endParaRPr dirty="0"/>
          </a:p>
        </p:txBody>
      </p:sp>
    </p:spTree>
    <p:extLst>
      <p:ext uri="{BB962C8B-B14F-4D97-AF65-F5344CB8AC3E}">
        <p14:creationId xmlns:p14="http://schemas.microsoft.com/office/powerpoint/2010/main" val="3139689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EABA51-4BF2-B448-7754-F92D97A0B498}"/>
              </a:ext>
            </a:extLst>
          </p:cNvPr>
          <p:cNvSpPr>
            <a:spLocks noGrp="1"/>
          </p:cNvSpPr>
          <p:nvPr>
            <p:ph type="title"/>
          </p:nvPr>
        </p:nvSpPr>
        <p:spPr>
          <a:xfrm>
            <a:off x="838200" y="18255"/>
            <a:ext cx="10515600" cy="1325563"/>
          </a:xfrm>
        </p:spPr>
        <p:txBody>
          <a:bodyPr/>
          <a:lstStyle/>
          <a:p>
            <a:r>
              <a:rPr lang="en-US" altLang="ko-KR" dirty="0"/>
              <a:t>COCO DATASET</a:t>
            </a:r>
            <a:endParaRPr lang="ko-KR" altLang="en-US" dirty="0"/>
          </a:p>
        </p:txBody>
      </p:sp>
      <p:pic>
        <p:nvPicPr>
          <p:cNvPr id="9" name="그림 8">
            <a:extLst>
              <a:ext uri="{FF2B5EF4-FFF2-40B4-BE49-F238E27FC236}">
                <a16:creationId xmlns:a16="http://schemas.microsoft.com/office/drawing/2014/main" id="{F06ACA30-3463-EA47-30F3-780D757ED03C}"/>
              </a:ext>
            </a:extLst>
          </p:cNvPr>
          <p:cNvPicPr>
            <a:picLocks noChangeAspect="1"/>
          </p:cNvPicPr>
          <p:nvPr/>
        </p:nvPicPr>
        <p:blipFill>
          <a:blip r:embed="rId3"/>
          <a:stretch>
            <a:fillRect/>
          </a:stretch>
        </p:blipFill>
        <p:spPr>
          <a:xfrm>
            <a:off x="1223282" y="1658774"/>
            <a:ext cx="9745435" cy="4086795"/>
          </a:xfrm>
          <a:prstGeom prst="rect">
            <a:avLst/>
          </a:prstGeom>
        </p:spPr>
      </p:pic>
      <p:sp>
        <p:nvSpPr>
          <p:cNvPr id="3" name="타원 2">
            <a:extLst>
              <a:ext uri="{FF2B5EF4-FFF2-40B4-BE49-F238E27FC236}">
                <a16:creationId xmlns:a16="http://schemas.microsoft.com/office/drawing/2014/main" id="{09A26E10-40A6-12C1-BDC2-084B6DC93710}"/>
              </a:ext>
            </a:extLst>
          </p:cNvPr>
          <p:cNvSpPr/>
          <p:nvPr/>
        </p:nvSpPr>
        <p:spPr>
          <a:xfrm>
            <a:off x="5712431" y="4630038"/>
            <a:ext cx="5476126" cy="774169"/>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65915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92F2E843-6BFE-4C3E-2F0E-20565CDAA654}"/>
              </a:ext>
            </a:extLst>
          </p:cNvPr>
          <p:cNvSpPr txBox="1">
            <a:spLocks/>
          </p:cNvSpPr>
          <p:nvPr/>
        </p:nvSpPr>
        <p:spPr>
          <a:xfrm>
            <a:off x="838200" y="18255"/>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a:t>COCO DATASET</a:t>
            </a:r>
            <a:endParaRPr lang="ko-KR" altLang="en-US" dirty="0"/>
          </a:p>
        </p:txBody>
      </p:sp>
      <p:sp>
        <p:nvSpPr>
          <p:cNvPr id="7" name="내용 개체 틀 6">
            <a:extLst>
              <a:ext uri="{FF2B5EF4-FFF2-40B4-BE49-F238E27FC236}">
                <a16:creationId xmlns:a16="http://schemas.microsoft.com/office/drawing/2014/main" id="{621AA979-6A36-1351-47FC-C94276CEFEF9}"/>
              </a:ext>
            </a:extLst>
          </p:cNvPr>
          <p:cNvSpPr>
            <a:spLocks noGrp="1"/>
          </p:cNvSpPr>
          <p:nvPr>
            <p:ph idx="1"/>
          </p:nvPr>
        </p:nvSpPr>
        <p:spPr>
          <a:xfrm>
            <a:off x="0" y="1343818"/>
            <a:ext cx="10680032" cy="3079440"/>
          </a:xfrm>
        </p:spPr>
        <p:txBody>
          <a:bodyPr>
            <a:normAutofit/>
          </a:bodyPr>
          <a:lstStyle/>
          <a:p>
            <a:r>
              <a:rPr lang="en-US" altLang="ko-KR" dirty="0"/>
              <a:t>How to Add Our Own Dataset</a:t>
            </a:r>
          </a:p>
          <a:p>
            <a:endParaRPr lang="en-US" altLang="ko-KR" dirty="0"/>
          </a:p>
          <a:p>
            <a:pPr lvl="1"/>
            <a:r>
              <a:rPr lang="en-US" altLang="ko-KR" dirty="0"/>
              <a:t>Using </a:t>
            </a:r>
            <a:r>
              <a:rPr lang="en-US" altLang="ko-KR" dirty="0" err="1"/>
              <a:t>LabelImg</a:t>
            </a:r>
            <a:r>
              <a:rPr lang="en-US" altLang="ko-KR" dirty="0"/>
              <a:t> </a:t>
            </a:r>
          </a:p>
          <a:p>
            <a:pPr marL="457200" lvl="1" indent="0">
              <a:buNone/>
            </a:pPr>
            <a:r>
              <a:rPr lang="en-US" altLang="ko-KR" dirty="0"/>
              <a:t>	program by </a:t>
            </a:r>
            <a:r>
              <a:rPr lang="en-US" altLang="ko-KR" dirty="0" err="1"/>
              <a:t>PyQt</a:t>
            </a:r>
            <a:r>
              <a:rPr lang="en-US" altLang="ko-KR" dirty="0"/>
              <a:t> in Python</a:t>
            </a:r>
          </a:p>
          <a:p>
            <a:pPr marL="457200" lvl="1" indent="0">
              <a:buNone/>
            </a:pPr>
            <a:endParaRPr lang="en-US" altLang="ko-KR" dirty="0"/>
          </a:p>
          <a:p>
            <a:pPr lvl="1"/>
            <a:r>
              <a:rPr lang="en-US" altLang="ko-KR" dirty="0"/>
              <a:t>Change </a:t>
            </a:r>
            <a:r>
              <a:rPr lang="en-US" altLang="ko-KR" dirty="0" err="1"/>
              <a:t>DataSet</a:t>
            </a:r>
            <a:r>
              <a:rPr lang="en-US" altLang="ko-KR" dirty="0"/>
              <a:t> Type </a:t>
            </a:r>
          </a:p>
          <a:p>
            <a:pPr marL="457200" lvl="1" indent="0">
              <a:buNone/>
            </a:pPr>
            <a:r>
              <a:rPr lang="en-US" altLang="ko-KR" dirty="0"/>
              <a:t>	to YOLO</a:t>
            </a:r>
          </a:p>
          <a:p>
            <a:endParaRPr lang="en-US" altLang="ko-KR" dirty="0"/>
          </a:p>
          <a:p>
            <a:pPr marL="0" indent="0">
              <a:buNone/>
            </a:pPr>
            <a:endParaRPr lang="en-US" altLang="ko-KR" dirty="0"/>
          </a:p>
        </p:txBody>
      </p:sp>
      <p:pic>
        <p:nvPicPr>
          <p:cNvPr id="4" name="그림 3">
            <a:extLst>
              <a:ext uri="{FF2B5EF4-FFF2-40B4-BE49-F238E27FC236}">
                <a16:creationId xmlns:a16="http://schemas.microsoft.com/office/drawing/2014/main" id="{979BAD94-8FDD-3F81-CDA1-02513BB36F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1179" y="1989637"/>
            <a:ext cx="7006389" cy="4850107"/>
          </a:xfrm>
          <a:prstGeom prst="rect">
            <a:avLst/>
          </a:prstGeom>
        </p:spPr>
      </p:pic>
      <p:sp>
        <p:nvSpPr>
          <p:cNvPr id="2" name="타원 1">
            <a:extLst>
              <a:ext uri="{FF2B5EF4-FFF2-40B4-BE49-F238E27FC236}">
                <a16:creationId xmlns:a16="http://schemas.microsoft.com/office/drawing/2014/main" id="{9A65B147-FC12-1511-E9D6-C0A777DA3FBE}"/>
              </a:ext>
            </a:extLst>
          </p:cNvPr>
          <p:cNvSpPr/>
          <p:nvPr/>
        </p:nvSpPr>
        <p:spPr>
          <a:xfrm>
            <a:off x="5075621" y="4695354"/>
            <a:ext cx="688369" cy="774169"/>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710522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0C5D73F-20F5-E577-9504-ADB5AEB21743}"/>
              </a:ext>
            </a:extLst>
          </p:cNvPr>
          <p:cNvSpPr txBox="1">
            <a:spLocks/>
          </p:cNvSpPr>
          <p:nvPr/>
        </p:nvSpPr>
        <p:spPr>
          <a:xfrm>
            <a:off x="838200" y="18255"/>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a:t>COCO DATASET</a:t>
            </a:r>
            <a:endParaRPr lang="ko-KR" altLang="en-US" dirty="0"/>
          </a:p>
        </p:txBody>
      </p:sp>
      <p:pic>
        <p:nvPicPr>
          <p:cNvPr id="6" name="그림 5">
            <a:extLst>
              <a:ext uri="{FF2B5EF4-FFF2-40B4-BE49-F238E27FC236}">
                <a16:creationId xmlns:a16="http://schemas.microsoft.com/office/drawing/2014/main" id="{6E84C959-4372-3B97-9FF3-CE7C6A8C5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40" y="1343818"/>
            <a:ext cx="4320194" cy="5364539"/>
          </a:xfrm>
          <a:prstGeom prst="rect">
            <a:avLst/>
          </a:prstGeom>
        </p:spPr>
      </p:pic>
      <p:pic>
        <p:nvPicPr>
          <p:cNvPr id="8" name="그림 7">
            <a:extLst>
              <a:ext uri="{FF2B5EF4-FFF2-40B4-BE49-F238E27FC236}">
                <a16:creationId xmlns:a16="http://schemas.microsoft.com/office/drawing/2014/main" id="{7E317271-5CE0-B791-F8FB-C55274BFAD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8504" y="0"/>
            <a:ext cx="5646821" cy="3908959"/>
          </a:xfrm>
          <a:prstGeom prst="rect">
            <a:avLst/>
          </a:prstGeom>
        </p:spPr>
      </p:pic>
      <p:pic>
        <p:nvPicPr>
          <p:cNvPr id="10" name="그림 9">
            <a:extLst>
              <a:ext uri="{FF2B5EF4-FFF2-40B4-BE49-F238E27FC236}">
                <a16:creationId xmlns:a16="http://schemas.microsoft.com/office/drawing/2014/main" id="{44B10635-14DE-AD7C-FE34-36FD1497D1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3678" y="3142040"/>
            <a:ext cx="5341647" cy="3697705"/>
          </a:xfrm>
          <a:prstGeom prst="rect">
            <a:avLst/>
          </a:prstGeom>
        </p:spPr>
      </p:pic>
      <p:sp>
        <p:nvSpPr>
          <p:cNvPr id="11" name="화살표: 오른쪽 10">
            <a:extLst>
              <a:ext uri="{FF2B5EF4-FFF2-40B4-BE49-F238E27FC236}">
                <a16:creationId xmlns:a16="http://schemas.microsoft.com/office/drawing/2014/main" id="{2FD9A689-C03A-EE37-F472-319C191FCB14}"/>
              </a:ext>
            </a:extLst>
          </p:cNvPr>
          <p:cNvSpPr/>
          <p:nvPr/>
        </p:nvSpPr>
        <p:spPr>
          <a:xfrm>
            <a:off x="5119053" y="3075323"/>
            <a:ext cx="1033332" cy="1450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89468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45136C7E-C89C-3168-3031-9BF6A4BE8F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488740"/>
            <a:ext cx="7792453" cy="4670754"/>
          </a:xfrm>
        </p:spPr>
      </p:pic>
      <p:sp>
        <p:nvSpPr>
          <p:cNvPr id="6" name="제목 1">
            <a:extLst>
              <a:ext uri="{FF2B5EF4-FFF2-40B4-BE49-F238E27FC236}">
                <a16:creationId xmlns:a16="http://schemas.microsoft.com/office/drawing/2014/main" id="{80B50921-B291-84CB-17CD-D9542F01133D}"/>
              </a:ext>
            </a:extLst>
          </p:cNvPr>
          <p:cNvSpPr txBox="1">
            <a:spLocks/>
          </p:cNvSpPr>
          <p:nvPr/>
        </p:nvSpPr>
        <p:spPr>
          <a:xfrm>
            <a:off x="838200" y="18255"/>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a:t>COCO DATASET</a:t>
            </a:r>
            <a:endParaRPr lang="ko-KR" altLang="en-US" dirty="0"/>
          </a:p>
        </p:txBody>
      </p:sp>
      <p:sp>
        <p:nvSpPr>
          <p:cNvPr id="7" name="화살표: 오른쪽 6">
            <a:extLst>
              <a:ext uri="{FF2B5EF4-FFF2-40B4-BE49-F238E27FC236}">
                <a16:creationId xmlns:a16="http://schemas.microsoft.com/office/drawing/2014/main" id="{3A2BF920-5401-6707-DBA6-D45F5AD90986}"/>
              </a:ext>
            </a:extLst>
          </p:cNvPr>
          <p:cNvSpPr/>
          <p:nvPr/>
        </p:nvSpPr>
        <p:spPr>
          <a:xfrm>
            <a:off x="7792453" y="2898860"/>
            <a:ext cx="613610" cy="1450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81D098A1-B90B-AA9E-D806-7D5359434444}"/>
              </a:ext>
            </a:extLst>
          </p:cNvPr>
          <p:cNvSpPr txBox="1"/>
          <p:nvPr/>
        </p:nvSpPr>
        <p:spPr>
          <a:xfrm>
            <a:off x="8418095" y="2347077"/>
            <a:ext cx="3513221" cy="2554545"/>
          </a:xfrm>
          <a:prstGeom prst="rect">
            <a:avLst/>
          </a:prstGeom>
          <a:noFill/>
        </p:spPr>
        <p:txBody>
          <a:bodyPr wrap="square" rtlCol="0">
            <a:spAutoFit/>
          </a:bodyPr>
          <a:lstStyle/>
          <a:p>
            <a:pPr algn="ctr"/>
            <a:r>
              <a:rPr lang="en-US" altLang="ko-KR" sz="3200" b="1" dirty="0"/>
              <a:t>YOLO Model </a:t>
            </a:r>
          </a:p>
          <a:p>
            <a:pPr algn="ctr"/>
            <a:r>
              <a:rPr lang="en-US" altLang="ko-KR" sz="3200" b="1" dirty="0"/>
              <a:t>Can Train </a:t>
            </a:r>
          </a:p>
          <a:p>
            <a:pPr algn="ctr"/>
            <a:r>
              <a:rPr lang="en-US" altLang="ko-KR" sz="3200" b="1" dirty="0"/>
              <a:t>By these Image and Annotations File</a:t>
            </a:r>
            <a:endParaRPr lang="ko-KR" altLang="en-US" sz="3200" b="1" dirty="0"/>
          </a:p>
        </p:txBody>
      </p:sp>
    </p:spTree>
    <p:extLst>
      <p:ext uri="{BB962C8B-B14F-4D97-AF65-F5344CB8AC3E}">
        <p14:creationId xmlns:p14="http://schemas.microsoft.com/office/powerpoint/2010/main" val="814768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US" altLang="ko" dirty="0"/>
              <a:t>Next Week’s Plan</a:t>
            </a:r>
            <a:endParaRPr dirty="0"/>
          </a:p>
        </p:txBody>
      </p:sp>
      <p:sp>
        <p:nvSpPr>
          <p:cNvPr id="101" name="Google Shape;101;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lnSpc>
                <a:spcPct val="200000"/>
              </a:lnSpc>
              <a:buChar char="-"/>
            </a:pPr>
            <a:r>
              <a:rPr lang="ko-KR" altLang="en-US" dirty="0"/>
              <a:t>감정데이터셋 성능 향상</a:t>
            </a:r>
          </a:p>
          <a:p>
            <a:pPr>
              <a:lnSpc>
                <a:spcPct val="200000"/>
              </a:lnSpc>
              <a:buChar char="-"/>
            </a:pPr>
            <a:r>
              <a:rPr lang="ko-KR" altLang="en-US" dirty="0"/>
              <a:t>사물데이터셋 과일클래스 추가</a:t>
            </a:r>
          </a:p>
          <a:p>
            <a:pPr>
              <a:lnSpc>
                <a:spcPct val="200000"/>
              </a:lnSpc>
              <a:buChar char="-"/>
            </a:pPr>
            <a:r>
              <a:rPr lang="en-US" altLang="ko-KR" dirty="0"/>
              <a:t>webcam </a:t>
            </a:r>
            <a:r>
              <a:rPr lang="ko-KR" altLang="en-US" dirty="0"/>
              <a:t>연동</a:t>
            </a:r>
          </a:p>
          <a:p>
            <a:pPr>
              <a:lnSpc>
                <a:spcPct val="200000"/>
              </a:lnSpc>
              <a:buChar char="-"/>
            </a:pPr>
            <a:r>
              <a:rPr lang="ko-KR" altLang="en-US" dirty="0"/>
              <a:t>로그인</a:t>
            </a:r>
            <a:r>
              <a:rPr lang="en-US" altLang="ko-KR" dirty="0"/>
              <a:t>/ </a:t>
            </a:r>
            <a:r>
              <a:rPr lang="ko-KR" altLang="en-US" dirty="0"/>
              <a:t>회원가입 구현 프로토타입</a:t>
            </a:r>
          </a:p>
          <a:p>
            <a:pPr>
              <a:buChar char="-"/>
            </a:pPr>
            <a:endParaRPr dirty="0"/>
          </a:p>
        </p:txBody>
      </p:sp>
    </p:spTree>
    <p:extLst>
      <p:ext uri="{BB962C8B-B14F-4D97-AF65-F5344CB8AC3E}">
        <p14:creationId xmlns:p14="http://schemas.microsoft.com/office/powerpoint/2010/main" val="2375665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US" dirty="0"/>
              <a:t>Front-End</a:t>
            </a:r>
            <a:endParaRPr dirty="0"/>
          </a:p>
        </p:txBody>
      </p:sp>
    </p:spTree>
    <p:extLst>
      <p:ext uri="{BB962C8B-B14F-4D97-AF65-F5344CB8AC3E}">
        <p14:creationId xmlns:p14="http://schemas.microsoft.com/office/powerpoint/2010/main" val="2324391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2713CF-8E65-7A31-8B8E-F7B5FB90E13D}"/>
              </a:ext>
            </a:extLst>
          </p:cNvPr>
          <p:cNvSpPr>
            <a:spLocks noGrp="1"/>
          </p:cNvSpPr>
          <p:nvPr>
            <p:ph type="ctrTitle"/>
          </p:nvPr>
        </p:nvSpPr>
        <p:spPr>
          <a:xfrm>
            <a:off x="283595" y="179109"/>
            <a:ext cx="11624807" cy="748324"/>
          </a:xfrm>
        </p:spPr>
        <p:txBody>
          <a:bodyPr>
            <a:noAutofit/>
          </a:bodyPr>
          <a:lstStyle/>
          <a:p>
            <a:pPr algn="l"/>
            <a:r>
              <a:rPr lang="en-US" altLang="ko-KR" sz="4800" dirty="0">
                <a:latin typeface="Calibri" panose="020F0502020204030204" pitchFamily="34" charset="0"/>
                <a:ea typeface="Calibri" panose="020F0502020204030204" pitchFamily="34" charset="0"/>
                <a:cs typeface="Calibri" panose="020F0502020204030204" pitchFamily="34" charset="0"/>
              </a:rPr>
              <a:t>Login Page</a:t>
            </a:r>
            <a:endParaRPr lang="ko-KR" altLang="en-US" sz="4800" dirty="0">
              <a:latin typeface="Calibri" panose="020F0502020204030204" pitchFamily="34" charset="0"/>
              <a:cs typeface="Calibri" panose="020F0502020204030204" pitchFamily="34" charset="0"/>
            </a:endParaRPr>
          </a:p>
        </p:txBody>
      </p:sp>
      <p:pic>
        <p:nvPicPr>
          <p:cNvPr id="5" name="그림 4">
            <a:extLst>
              <a:ext uri="{FF2B5EF4-FFF2-40B4-BE49-F238E27FC236}">
                <a16:creationId xmlns:a16="http://schemas.microsoft.com/office/drawing/2014/main" id="{861878D4-C67C-840F-40E8-31CB5B0B3E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531" y="922260"/>
            <a:ext cx="8272937" cy="5935740"/>
          </a:xfrm>
          <a:prstGeom prst="rect">
            <a:avLst/>
          </a:prstGeom>
        </p:spPr>
      </p:pic>
    </p:spTree>
    <p:extLst>
      <p:ext uri="{BB962C8B-B14F-4D97-AF65-F5344CB8AC3E}">
        <p14:creationId xmlns:p14="http://schemas.microsoft.com/office/powerpoint/2010/main" val="564927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2D7F45-60A0-66E2-06B3-B5A5738CAA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7433"/>
            <a:ext cx="12192000" cy="5515937"/>
          </a:xfrm>
          <a:prstGeom prst="rect">
            <a:avLst/>
          </a:prstGeom>
        </p:spPr>
      </p:pic>
      <p:sp>
        <p:nvSpPr>
          <p:cNvPr id="8" name="제목 1">
            <a:extLst>
              <a:ext uri="{FF2B5EF4-FFF2-40B4-BE49-F238E27FC236}">
                <a16:creationId xmlns:a16="http://schemas.microsoft.com/office/drawing/2014/main" id="{3156B657-0F4A-E8D5-22E6-0702DE069A19}"/>
              </a:ext>
            </a:extLst>
          </p:cNvPr>
          <p:cNvSpPr txBox="1">
            <a:spLocks/>
          </p:cNvSpPr>
          <p:nvPr/>
        </p:nvSpPr>
        <p:spPr>
          <a:xfrm>
            <a:off x="283595" y="179109"/>
            <a:ext cx="11624807" cy="748324"/>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4800" dirty="0">
                <a:latin typeface="Calibri" panose="020F0502020204030204" pitchFamily="34" charset="0"/>
                <a:ea typeface="Calibri" panose="020F0502020204030204" pitchFamily="34" charset="0"/>
                <a:cs typeface="Calibri" panose="020F0502020204030204" pitchFamily="34" charset="0"/>
              </a:rPr>
              <a:t>Main Page</a:t>
            </a:r>
            <a:endParaRPr lang="ko-KR" altLang="en-US"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889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2713CF-8E65-7A31-8B8E-F7B5FB90E13D}"/>
              </a:ext>
            </a:extLst>
          </p:cNvPr>
          <p:cNvSpPr>
            <a:spLocks noGrp="1"/>
          </p:cNvSpPr>
          <p:nvPr>
            <p:ph type="ctrTitle"/>
          </p:nvPr>
        </p:nvSpPr>
        <p:spPr>
          <a:xfrm>
            <a:off x="283595" y="179109"/>
            <a:ext cx="11624807" cy="748324"/>
          </a:xfrm>
        </p:spPr>
        <p:txBody>
          <a:bodyPr>
            <a:noAutofit/>
          </a:bodyPr>
          <a:lstStyle/>
          <a:p>
            <a:pPr algn="l"/>
            <a:r>
              <a:rPr lang="en-US" altLang="ko-KR" sz="4800" dirty="0">
                <a:latin typeface="Calibri" panose="020F0502020204030204" pitchFamily="34" charset="0"/>
                <a:ea typeface="Calibri" panose="020F0502020204030204" pitchFamily="34" charset="0"/>
                <a:cs typeface="Calibri" panose="020F0502020204030204" pitchFamily="34" charset="0"/>
              </a:rPr>
              <a:t>Emotion Page</a:t>
            </a:r>
            <a:endParaRPr lang="ko-KR" altLang="en-US" sz="4800" dirty="0">
              <a:latin typeface="Calibri" panose="020F0502020204030204" pitchFamily="34" charset="0"/>
              <a:cs typeface="Calibri" panose="020F0502020204030204" pitchFamily="34" charset="0"/>
            </a:endParaRPr>
          </a:p>
        </p:txBody>
      </p:sp>
      <p:pic>
        <p:nvPicPr>
          <p:cNvPr id="4" name="그림 3">
            <a:extLst>
              <a:ext uri="{FF2B5EF4-FFF2-40B4-BE49-F238E27FC236}">
                <a16:creationId xmlns:a16="http://schemas.microsoft.com/office/drawing/2014/main" id="{3A7FDE33-3D4F-1866-8838-56FDA5BAF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785" y="1818191"/>
            <a:ext cx="4292425" cy="3984944"/>
          </a:xfrm>
          <a:prstGeom prst="rect">
            <a:avLst/>
          </a:prstGeom>
        </p:spPr>
      </p:pic>
    </p:spTree>
    <p:extLst>
      <p:ext uri="{BB962C8B-B14F-4D97-AF65-F5344CB8AC3E}">
        <p14:creationId xmlns:p14="http://schemas.microsoft.com/office/powerpoint/2010/main" val="682463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2713CF-8E65-7A31-8B8E-F7B5FB90E13D}"/>
              </a:ext>
            </a:extLst>
          </p:cNvPr>
          <p:cNvSpPr>
            <a:spLocks noGrp="1"/>
          </p:cNvSpPr>
          <p:nvPr>
            <p:ph type="ctrTitle"/>
          </p:nvPr>
        </p:nvSpPr>
        <p:spPr>
          <a:xfrm>
            <a:off x="283595" y="179109"/>
            <a:ext cx="11624807" cy="748324"/>
          </a:xfrm>
        </p:spPr>
        <p:txBody>
          <a:bodyPr>
            <a:noAutofit/>
          </a:bodyPr>
          <a:lstStyle/>
          <a:p>
            <a:pPr algn="l"/>
            <a:r>
              <a:rPr lang="en-US" altLang="ko-KR" sz="4800" dirty="0">
                <a:latin typeface="Calibri" panose="020F0502020204030204" pitchFamily="34" charset="0"/>
                <a:ea typeface="Calibri" panose="020F0502020204030204" pitchFamily="34" charset="0"/>
                <a:cs typeface="Calibri" panose="020F0502020204030204" pitchFamily="34" charset="0"/>
              </a:rPr>
              <a:t>Emotion Page</a:t>
            </a:r>
            <a:endParaRPr lang="ko-KR" altLang="en-US" sz="4800" dirty="0">
              <a:latin typeface="Calibri" panose="020F0502020204030204" pitchFamily="34" charset="0"/>
              <a:cs typeface="Calibri" panose="020F0502020204030204" pitchFamily="34" charset="0"/>
            </a:endParaRPr>
          </a:p>
        </p:txBody>
      </p:sp>
      <p:pic>
        <p:nvPicPr>
          <p:cNvPr id="5" name="그림 4" descr="도표이(가) 표시된 사진&#10;&#10;자동 생성된 설명">
            <a:extLst>
              <a:ext uri="{FF2B5EF4-FFF2-40B4-BE49-F238E27FC236}">
                <a16:creationId xmlns:a16="http://schemas.microsoft.com/office/drawing/2014/main" id="{1986E11A-3086-7D15-9739-615FDD22C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808" y="1583702"/>
            <a:ext cx="9028379" cy="4576713"/>
          </a:xfrm>
          <a:prstGeom prst="rect">
            <a:avLst/>
          </a:prstGeom>
        </p:spPr>
      </p:pic>
    </p:spTree>
    <p:extLst>
      <p:ext uri="{BB962C8B-B14F-4D97-AF65-F5344CB8AC3E}">
        <p14:creationId xmlns:p14="http://schemas.microsoft.com/office/powerpoint/2010/main" val="1110660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idx="4294967295"/>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spcBef>
                <a:spcPts val="0"/>
              </a:spcBef>
            </a:pPr>
            <a:r>
              <a:rPr lang="en-US" dirty="0"/>
              <a:t>Facial emotion Image</a:t>
            </a:r>
            <a:endParaRPr dirty="0"/>
          </a:p>
        </p:txBody>
      </p:sp>
      <p:pic>
        <p:nvPicPr>
          <p:cNvPr id="61" name="Google Shape;61;p14"/>
          <p:cNvPicPr preferRelativeResize="0"/>
          <p:nvPr/>
        </p:nvPicPr>
        <p:blipFill>
          <a:blip r:embed="rId3">
            <a:alphaModFix/>
          </a:blip>
          <a:stretch>
            <a:fillRect/>
          </a:stretch>
        </p:blipFill>
        <p:spPr>
          <a:xfrm>
            <a:off x="203200" y="1560168"/>
            <a:ext cx="10666669" cy="5094633"/>
          </a:xfrm>
          <a:prstGeom prst="rect">
            <a:avLst/>
          </a:prstGeom>
          <a:noFill/>
          <a:ln>
            <a:noFill/>
          </a:ln>
        </p:spPr>
      </p:pic>
      <p:sp>
        <p:nvSpPr>
          <p:cNvPr id="62" name="Google Shape;62;p14"/>
          <p:cNvSpPr/>
          <p:nvPr/>
        </p:nvSpPr>
        <p:spPr>
          <a:xfrm>
            <a:off x="567133" y="2194967"/>
            <a:ext cx="4799600" cy="4012000"/>
          </a:xfrm>
          <a:prstGeom prst="ellipse">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idx="4294967295"/>
          </p:nvPr>
        </p:nvSpPr>
        <p:spPr>
          <a:xfrm>
            <a:off x="415600" y="456833"/>
            <a:ext cx="11360800" cy="763600"/>
          </a:xfrm>
          <a:prstGeom prst="rect">
            <a:avLst/>
          </a:prstGeom>
        </p:spPr>
        <p:txBody>
          <a:bodyPr spcFirstLastPara="1" vert="horz" wrap="square" lIns="121900" tIns="121900" rIns="121900" bIns="121900" rtlCol="0" anchor="t" anchorCtr="0">
            <a:normAutofit fontScale="90000"/>
          </a:bodyPr>
          <a:lstStyle/>
          <a:p>
            <a:pPr>
              <a:spcBef>
                <a:spcPts val="0"/>
              </a:spcBef>
            </a:pPr>
            <a:r>
              <a:rPr lang="en-US" dirty="0"/>
              <a:t>METAHUMAN</a:t>
            </a:r>
            <a:endParaRPr dirty="0"/>
          </a:p>
        </p:txBody>
      </p:sp>
      <p:pic>
        <p:nvPicPr>
          <p:cNvPr id="68" name="Google Shape;68;p15"/>
          <p:cNvPicPr preferRelativeResize="0"/>
          <p:nvPr/>
        </p:nvPicPr>
        <p:blipFill rotWithShape="1">
          <a:blip r:embed="rId3">
            <a:alphaModFix/>
          </a:blip>
          <a:srcRect l="1649" t="11731" r="8228" b="4949"/>
          <a:stretch/>
        </p:blipFill>
        <p:spPr>
          <a:xfrm>
            <a:off x="415600" y="1789467"/>
            <a:ext cx="7057568" cy="4302367"/>
          </a:xfrm>
          <a:prstGeom prst="rect">
            <a:avLst/>
          </a:prstGeom>
          <a:noFill/>
          <a:ln>
            <a:noFill/>
          </a:ln>
        </p:spPr>
      </p:pic>
      <p:sp>
        <p:nvSpPr>
          <p:cNvPr id="69" name="Google Shape;69;p15"/>
          <p:cNvSpPr txBox="1">
            <a:spLocks noGrp="1"/>
          </p:cNvSpPr>
          <p:nvPr>
            <p:ph type="body" idx="4294967295"/>
          </p:nvPr>
        </p:nvSpPr>
        <p:spPr>
          <a:xfrm>
            <a:off x="7372600" y="1536633"/>
            <a:ext cx="4403600" cy="4555200"/>
          </a:xfrm>
          <a:prstGeom prst="rect">
            <a:avLst/>
          </a:prstGeom>
        </p:spPr>
        <p:txBody>
          <a:bodyPr spcFirstLastPara="1" vert="horz" wrap="square" lIns="121900" tIns="121900" rIns="121900" bIns="121900" rtlCol="0" anchor="t" anchorCtr="0">
            <a:normAutofit fontScale="85000" lnSpcReduction="20000"/>
          </a:bodyPr>
          <a:lstStyle/>
          <a:p>
            <a:pPr marL="609585" indent="-457189">
              <a:lnSpc>
                <a:spcPct val="110000"/>
              </a:lnSpc>
              <a:spcBef>
                <a:spcPts val="0"/>
              </a:spcBef>
              <a:buSzPts val="1800"/>
              <a:buChar char="-"/>
            </a:pPr>
            <a:r>
              <a:rPr lang="ko" dirty="0"/>
              <a:t>언리얼엔진에서 제공하는 meta human creator를 통해 human model을 생성</a:t>
            </a:r>
            <a:endParaRPr dirty="0"/>
          </a:p>
          <a:p>
            <a:pPr marL="609585" indent="0">
              <a:lnSpc>
                <a:spcPct val="110000"/>
              </a:lnSpc>
              <a:spcBef>
                <a:spcPts val="1600"/>
              </a:spcBef>
              <a:buNone/>
            </a:pPr>
            <a:endParaRPr dirty="0"/>
          </a:p>
          <a:p>
            <a:pPr marL="609585" indent="-457189">
              <a:lnSpc>
                <a:spcPct val="110000"/>
              </a:lnSpc>
              <a:spcBef>
                <a:spcPts val="1600"/>
              </a:spcBef>
              <a:buSzPts val="1800"/>
              <a:buChar char="-"/>
            </a:pPr>
            <a:r>
              <a:rPr lang="ko" dirty="0"/>
              <a:t>5명의 model의 5가지 표정 등을 추출(happy, anger, surprise, sad, fear)</a:t>
            </a:r>
            <a:endParaRPr dirty="0"/>
          </a:p>
          <a:p>
            <a:pPr marL="609585" indent="0">
              <a:lnSpc>
                <a:spcPct val="110000"/>
              </a:lnSpc>
              <a:spcBef>
                <a:spcPts val="1600"/>
              </a:spcBef>
              <a:buNone/>
            </a:pPr>
            <a:endParaRPr dirty="0"/>
          </a:p>
          <a:p>
            <a:pPr marL="609585" indent="-457189">
              <a:lnSpc>
                <a:spcPct val="110000"/>
              </a:lnSpc>
              <a:spcBef>
                <a:spcPts val="1600"/>
              </a:spcBef>
              <a:buSzPts val="1800"/>
              <a:buChar char="-"/>
            </a:pPr>
            <a:r>
              <a:rPr lang="ko" dirty="0"/>
              <a:t>초상권 침해 문제를 피할 수 있음.</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US" altLang="ko" dirty="0"/>
              <a:t>Emotion Dataset</a:t>
            </a:r>
            <a:endParaRPr dirty="0"/>
          </a:p>
        </p:txBody>
      </p:sp>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92BDB8E-8219-4482-9A20-FEA5F1069F51}">
  <we:reference id="wa200005107" version="1.1.0.0" store="en-US" storeType="OMEX"/>
  <we:alternateReferences>
    <we:reference id="wa200005107" version="1.1.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359</TotalTime>
  <Words>409</Words>
  <Application>Microsoft Office PowerPoint</Application>
  <PresentationFormat>와이드스크린</PresentationFormat>
  <Paragraphs>56</Paragraphs>
  <Slides>19</Slides>
  <Notes>14</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19</vt:i4>
      </vt:variant>
    </vt:vector>
  </HeadingPairs>
  <TitlesOfParts>
    <vt:vector size="24" baseType="lpstr">
      <vt:lpstr>Microsoft Yahei</vt:lpstr>
      <vt:lpstr>맑은 고딕</vt:lpstr>
      <vt:lpstr>Arial</vt:lpstr>
      <vt:lpstr>Calibri</vt:lpstr>
      <vt:lpstr>Office 테마</vt:lpstr>
      <vt:lpstr>PowerPoint 프레젠테이션</vt:lpstr>
      <vt:lpstr>Front-End</vt:lpstr>
      <vt:lpstr>Login Page</vt:lpstr>
      <vt:lpstr>PowerPoint 프레젠테이션</vt:lpstr>
      <vt:lpstr>Emotion Page</vt:lpstr>
      <vt:lpstr>Emotion Page</vt:lpstr>
      <vt:lpstr>Facial emotion Image</vt:lpstr>
      <vt:lpstr>METAHUMAN</vt:lpstr>
      <vt:lpstr>Emotion Dataset</vt:lpstr>
      <vt:lpstr>Result  - fear, anger, sad: fair</vt:lpstr>
      <vt:lpstr>Problem : low recognition of happiness</vt:lpstr>
      <vt:lpstr>Reason</vt:lpstr>
      <vt:lpstr>Solution Plan</vt:lpstr>
      <vt:lpstr>COCO Dataset</vt:lpstr>
      <vt:lpstr>COCO DATASET</vt:lpstr>
      <vt:lpstr>PowerPoint 프레젠테이션</vt:lpstr>
      <vt:lpstr>PowerPoint 프레젠테이션</vt:lpstr>
      <vt:lpstr>PowerPoint 프레젠테이션</vt:lpstr>
      <vt:lpstr>Next Week’s 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Login Page</dc:title>
  <dc:creator>김지원</dc:creator>
  <cp:lastModifiedBy>이종우</cp:lastModifiedBy>
  <cp:revision>18</cp:revision>
  <dcterms:created xsi:type="dcterms:W3CDTF">2023-04-13T06:43:15Z</dcterms:created>
  <dcterms:modified xsi:type="dcterms:W3CDTF">2023-04-14T03:46:56Z</dcterms:modified>
</cp:coreProperties>
</file>